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7" r:id="rId2"/>
    <p:sldId id="6986" r:id="rId3"/>
    <p:sldId id="7075" r:id="rId4"/>
    <p:sldId id="7074" r:id="rId5"/>
    <p:sldId id="7012" r:id="rId6"/>
    <p:sldId id="7076" r:id="rId7"/>
    <p:sldId id="7077" r:id="rId8"/>
    <p:sldId id="7078" r:id="rId9"/>
    <p:sldId id="7079" r:id="rId10"/>
    <p:sldId id="7083" r:id="rId11"/>
    <p:sldId id="7084" r:id="rId12"/>
    <p:sldId id="7080" r:id="rId13"/>
    <p:sldId id="7081" r:id="rId14"/>
    <p:sldId id="7082" r:id="rId15"/>
    <p:sldId id="7085" r:id="rId16"/>
    <p:sldId id="7086" r:id="rId17"/>
    <p:sldId id="7087" r:id="rId18"/>
    <p:sldId id="7090" r:id="rId19"/>
    <p:sldId id="7092" r:id="rId20"/>
    <p:sldId id="7091" r:id="rId21"/>
    <p:sldId id="7089" r:id="rId2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306B"/>
    <a:srgbClr val="3E8EC4"/>
    <a:srgbClr val="AFD1E7"/>
    <a:srgbClr val="F7FBFF"/>
    <a:srgbClr val="69A12B"/>
    <a:srgbClr val="CEEAB0"/>
    <a:srgbClr val="78B931"/>
    <a:srgbClr val="008000"/>
    <a:srgbClr val="FFFFFF"/>
    <a:srgbClr val="2B83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48" autoAdjust="0"/>
    <p:restoredTop sz="96131"/>
  </p:normalViewPr>
  <p:slideViewPr>
    <p:cSldViewPr snapToGrid="0">
      <p:cViewPr varScale="1">
        <p:scale>
          <a:sx n="147" d="100"/>
          <a:sy n="147" d="100"/>
        </p:scale>
        <p:origin x="33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26AFFF-EEA7-47C1-BA66-FE4F463BE00B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DABE50-7FE9-4346-8861-A8EF488AA09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0819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B49EA-01DC-4CFF-A329-83F8FF1442E3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05737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66A41-98BE-A2D4-2879-5098983C6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45DA722-0660-6CCB-EF0B-82672B2112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4888A0B-9FA5-634F-E516-2DF7F5AFBB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3AF863B-C1D7-DE27-94EC-10A31F1F0D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4840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54209-E754-5344-309E-B7291A595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C6A0071-2426-5521-AD0E-F97F24AFA5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41BE21B-8940-B4E7-26BC-EB18383A17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9B1CAA1-3AB8-C5B5-70E5-9F94E2D514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37607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9CCBA-09F6-0B21-905F-BF03B5EE5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776EABA-4421-8875-0CEA-B702504C87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2DD3A51-1ED7-D273-93BC-83B604DC61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9DC7CF6-D1FB-5C9E-B818-6DF1DCDD9D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90285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2B02F-69E2-2A96-BF58-C4B086E9B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DBBC1C8-AEBB-7D38-DEED-4DDECCC60E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57B5BB1-232E-23EE-18A0-63626E0CB7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6D2E3D8-D7EF-3C22-312B-5D39E44A87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18544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CC8644-13F8-8F83-2D43-33EA782E6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6F9F721-72DC-B870-C737-5D0E018E5D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CA5408A-2BA9-598E-F5F5-AC4218CEC0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3696656-7085-6136-A68F-7473E9A578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0576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71946-2487-53DB-654E-6996C1232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0B6414F-822E-38DC-0F72-5D8ADA0C7B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A1BCF69-289F-0ACA-98CD-014AA1518F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A2807A-F2B8-BE91-DEBE-A1E4D9F99E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65690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86112-DCB2-68C2-7A69-28D29AC7A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5B8B8CF-A319-95FB-9077-037A2CAA59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44B4A3F-E567-8922-F8DA-337F2440C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74534C-9ED6-D6E6-1E65-535796FF7F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7992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FD7B59-3913-9609-DB0B-6EFAC118B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03C415E-48DD-7CEE-79A1-3054900ED4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81EA9D1-FBE4-76A6-C60A-09763EAB61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6663083-E53B-562F-A418-D072E233B2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68822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C33D12-88EC-56CC-B62A-C04FB28E8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4EDC5B4-624B-1D92-B0BE-10172550B4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6DC9950-8FC0-B705-2DF5-EBEB864584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175F249-44D8-4D8A-8EE6-9B78EC78C8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27073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8B739-2C61-4A4E-B881-3BF2E31A5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B0B5838-B0B9-0947-1B10-960B8B034E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7FD7927-537B-C361-3E8C-89D5650C46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18D1D7-F9B3-7F10-153B-C19138602E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4839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DC274E-E124-7B01-1EB9-3AB227B8D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441BAEC-AFEB-BEA7-220E-81EE20B55F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DC1D66B-EC5C-7FC8-3198-0205706F8D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19B330C-3E1B-A2C5-0CB0-CC093A8ADD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98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7781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ED861-BD9C-EFCE-0423-1DCD7A342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5C6116F-85B0-E15C-711F-D0610CE7B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F2FA339-3EF2-B7C6-85A4-7236DC3E46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2EC8E7E-388F-8E71-9B67-4F311D1106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874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0D489-44DF-9B85-69AE-7131B1D64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39BC981-8642-48E9-47C8-869D350180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98CE4D8-7C84-55CD-A9E3-881B85158B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DB36172-2230-8633-C7A7-5D4E794A0E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09447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73750-62A3-47A2-E17C-C53A9E4E8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D629333-E0FE-0AE2-CE17-B2CA7FE51E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3FCDA8E-CDC0-E4CB-37EC-F3FFBF566F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5565FF3-3EA3-2FC9-5EAB-726728D87E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1083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585E34-727A-3B0C-6059-B16E53E11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A51EDFB-D6AA-625D-6C02-CCE14B7296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3F361BD-1FDB-554F-3203-B13D7C4A4A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5C25028-EEDB-BDAE-29DA-87AC3EF1FF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96459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4B572-5B0A-0495-EE31-C88945EE8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880087B-7BB5-091A-B6B1-85F0ADDD39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65E5D9D-7052-63CC-4EA7-3E1F6D6F06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ABEB514-27AE-CAF2-351B-76B90EE312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4421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A34A3-CAC0-BD83-636B-EE3D61B83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6776133-F3F2-F1E6-7F70-0DC90C7C09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B4DCCC2-AA53-D8DE-43DD-75A7C287A0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34E77E7-EC2D-E029-51E5-C6FCA354B0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FC212-33BC-4BAA-9D73-60929127DF67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8885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63B894-669E-A898-201D-AC18F812F4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A3A4966-C0FB-6A2B-16C9-6EE7848BB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CD6AC1-B59C-4711-FC2B-CD50B44CC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67DEE7-85B3-B6EE-0ADD-DC0CD76CA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78292D-0DE8-1E12-49D2-356DFDA7D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5222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A8F83A-67E2-438A-BD31-F7BF96256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8C85942-CF26-D694-8FD8-6FCA860631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340E123-6C8E-8457-FADA-7C559CA6F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7B1007B-CC1A-BCC8-9240-11568E0BC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52029E-C64B-3935-59B9-4110AD649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8252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CFDF9E1-13DA-DC54-E6D9-696703FF6E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122EA7B-3D2A-8031-B478-F9173590D3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0F6AC6-9A0C-919F-C567-92E9DBF0A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71CD075-5E8D-5EB5-2A59-523B943BD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1E639C-0ADB-F102-F0D8-671170945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7172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ACEDC9-9D23-8FF8-79EE-F2B88D9C0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0E197A-9040-9779-2895-D4CD8F948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FFBDED1-ECF2-4522-2814-1416BFC69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A6F5FB1-BE21-FFF1-FC2D-CBCD94300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74A076A-760C-A59B-07FD-88EAADC60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6361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64E721-D164-0996-89D2-6C210B366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698D600-1ADE-F944-EC4D-AC08874EC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2D3924B-0064-F717-EA82-1923C5581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0B095B-C461-7BE8-A1AE-BB4D5FA54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380D94-7275-97F4-EB7E-440FEBA74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6249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53E07C-5F0D-84CD-DE69-13BCFA685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788637-1434-BF31-8AF7-9E74B6B28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7618DFE-73A5-17E2-AA74-F48E0E0FB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DC72E61-6800-2C21-FC6C-A8734F5FE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97CDB45-2389-6EB5-8FD6-BD0E5912A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5123D53-8054-BE1A-0FA8-A035EB43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683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DDDECA-F507-0A98-3962-4055DE987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FD5290-D40A-CD2C-2DC3-DBE7345E8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ADCF630-BDF9-F9CD-563F-F48D144AE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CF1DC41-4EAA-2E60-5DA6-DDD42FFB58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4A123EF-F9BC-6789-C405-33408E7AA3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C29C6B6-FA57-AD93-49EF-7F9B9C10A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C0A942A-34E7-C712-006F-C3D938BBB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2464C5C-FFA5-B6DA-9F6A-AD77967A0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3814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E118A3-5931-769A-836E-9D7AC6816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EA2A300-45B8-D0E8-C9C5-48FB59230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ECB6FC4-E517-C657-0FF9-DBF1C4FD1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12C0DE3-1096-930E-45FE-81B2B779D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4362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3D45A41-8C8E-DDE8-4B77-3320CA14A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D52BC6A-403B-ABAC-5C84-5DC598B65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1D49353-8B82-1381-B1DB-882983C28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3555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E8129E-F548-858C-4AC7-FB6A19DA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894A96-E681-3934-A567-851913B28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9B19116-B58A-4091-EED6-72E701C344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D428262-6532-DFB3-513F-6B7238D41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C066DAB-C441-7478-DF2F-BFD5BBDD0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CFC0F38-5919-5E03-FE87-1E709CDEE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2645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1B0374-4032-6EC3-96B9-69674D321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D892F20-83AA-303D-8A74-8EBC9A4F32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C5736C0-B32E-FF1C-B83A-7659BA342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9CFD15E-F203-E36B-4342-94C8E3833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6A7E272-3CE2-0A5C-57A7-33C164FC4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295DEF3-2627-913D-D9D5-DCEABEDAB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4728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4E33152-B2CE-3135-4F40-9FAA40568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B39FDDE-0FF2-18D7-0E10-7A088D3B01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E79AF3-0E53-EA4E-89E5-539091EE4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9CBDB5-0154-46D3-B9C6-EFD5A6885419}" type="datetimeFigureOut">
              <a:rPr lang="fr-FR" smtClean="0"/>
              <a:t>04/02/2025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3F4C67-E66A-FDCB-1A66-9ECC5442AE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4C6C96-7410-EFFC-BF5E-38B333F04C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EAA30-3F81-4B1B-B1E6-5D3D4AE0C7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8293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fig-corrcom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fig-densc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fig-lorenz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fig-emc2ali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fig-emc2alim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fig-emc2ali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fig-emc2alim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densit%C3%A9-invers%C3%A9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trajets.html#fig-carteco2r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xtimbeau.github.io/marseille/commerces.html#tbl-em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fig-proj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fig-proj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fig-surfeq_map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xtimbeau.github.io/marseille/commerces.html#fig-surfeq_map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7;p1">
            <a:extLst>
              <a:ext uri="{FF2B5EF4-FFF2-40B4-BE49-F238E27FC236}">
                <a16:creationId xmlns:a16="http://schemas.microsoft.com/office/drawing/2014/main" id="{6E7985BF-F1B7-D054-C880-98BDEEC842C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200"/>
              </a:spcAft>
            </a:pPr>
            <a:br>
              <a:rPr lang="fr-FR" sz="4800" b="1" kern="100" dirty="0">
                <a:solidFill>
                  <a:srgbClr val="DB91B3"/>
                </a:solidFill>
                <a:latin typeface="Muli" panose="00000500000000000000" pitchFamily="2" charset="0"/>
              </a:rPr>
            </a:br>
            <a:br>
              <a:rPr lang="fr-FR" sz="2800" b="1" kern="100" dirty="0">
                <a:solidFill>
                  <a:srgbClr val="DB91B3"/>
                </a:solidFill>
                <a:latin typeface="Muli" panose="00000500000000000000" pitchFamily="2" charset="0"/>
              </a:rPr>
            </a:br>
            <a:br>
              <a:rPr lang="fr-FR" sz="4800" b="1" kern="100" dirty="0">
                <a:solidFill>
                  <a:srgbClr val="DB91B3"/>
                </a:solidFill>
                <a:latin typeface="Muli" panose="00000500000000000000" pitchFamily="2" charset="0"/>
              </a:rPr>
            </a:br>
            <a:r>
              <a:rPr lang="fr-FR" sz="4800" b="1" kern="100" dirty="0">
                <a:latin typeface="Mulish" pitchFamily="2" charset="0"/>
              </a:rPr>
              <a:t>Mettre </a:t>
            </a:r>
            <a:r>
              <a:rPr lang="fr-FR" sz="4800" b="1" kern="100" dirty="0">
                <a:highlight>
                  <a:srgbClr val="FFDADD"/>
                </a:highlight>
                <a:latin typeface="Mulish" pitchFamily="2" charset="0"/>
              </a:rPr>
              <a:t>l’intensification</a:t>
            </a:r>
            <a:r>
              <a:rPr lang="fr-FR" sz="4800" b="1" kern="100" dirty="0">
                <a:latin typeface="Mulish" pitchFamily="2" charset="0"/>
              </a:rPr>
              <a:t> urbaine</a:t>
            </a:r>
            <a:br>
              <a:rPr lang="fr-FR" sz="2800" b="1" kern="100" dirty="0">
                <a:solidFill>
                  <a:srgbClr val="DB91B3"/>
                </a:solidFill>
                <a:latin typeface="Mulish" pitchFamily="2" charset="0"/>
              </a:rPr>
            </a:br>
            <a:r>
              <a:rPr lang="fr-FR" sz="2900" b="1" kern="100" dirty="0">
                <a:solidFill>
                  <a:srgbClr val="FF9197"/>
                </a:solidFill>
                <a:latin typeface="Mulish" pitchFamily="2" charset="0"/>
              </a:rPr>
              <a:t>au service des transitions d’Aix-Marseille-Provence</a:t>
            </a:r>
            <a:br>
              <a:rPr lang="fr-FR" sz="2800" b="1" dirty="0">
                <a:solidFill>
                  <a:srgbClr val="00B050"/>
                </a:solidFill>
                <a:latin typeface="Mulish" pitchFamily="2" charset="0"/>
                <a:cs typeface="Segoe UI" panose="020B0502040204020203" pitchFamily="34" charset="0"/>
              </a:rPr>
            </a:br>
            <a:r>
              <a:rPr lang="fr-FR" sz="1770" b="0" i="1" dirty="0">
                <a:solidFill>
                  <a:schemeClr val="bg1">
                    <a:lumMod val="50000"/>
                  </a:schemeClr>
                </a:solidFill>
                <a:effectLst/>
                <a:latin typeface="Mulish" pitchFamily="2" charset="0"/>
                <a:ea typeface="MS Mincho" panose="02020609040205080304" pitchFamily="49" charset="-128"/>
                <a:cs typeface="Segoe UI" panose="020B0502040204020203" pitchFamily="34" charset="0"/>
              </a:rPr>
              <a:t>Modéliser, scénariser et mesurer l’impact de l’évolution des densités bâties et d’usage</a:t>
            </a:r>
            <a:br>
              <a:rPr lang="fr-FR" sz="1770" b="0" i="1" dirty="0">
                <a:solidFill>
                  <a:srgbClr val="000000"/>
                </a:solidFill>
                <a:effectLst/>
                <a:latin typeface="Mulish" pitchFamily="2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br>
              <a:rPr lang="fr-FR" sz="1800" b="0" i="1" dirty="0">
                <a:solidFill>
                  <a:srgbClr val="000000"/>
                </a:solidFill>
                <a:effectLst/>
                <a:latin typeface="Mulish" pitchFamily="2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br>
              <a:rPr lang="fr-FR" sz="1800" b="0" i="1" dirty="0">
                <a:solidFill>
                  <a:srgbClr val="000000"/>
                </a:solidFill>
                <a:effectLst/>
                <a:latin typeface="Mulish" pitchFamily="2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br>
              <a:rPr lang="fr-FR" sz="1600" b="0" dirty="0">
                <a:solidFill>
                  <a:srgbClr val="00000A"/>
                </a:solidFill>
                <a:effectLst/>
                <a:latin typeface="Mulish" pitchFamily="2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r>
              <a:rPr lang="fr-FR" sz="1800" b="1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COPIL n°2 du 12 décembre 2024</a:t>
            </a:r>
            <a:br>
              <a:rPr lang="fr-FR" sz="2800" dirty="0">
                <a:solidFill>
                  <a:schemeClr val="bg1">
                    <a:lumMod val="75000"/>
                  </a:schemeClr>
                </a:solidFill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</a:br>
            <a:br>
              <a:rPr lang="fr-FR" sz="1050" dirty="0">
                <a:solidFill>
                  <a:schemeClr val="bg1">
                    <a:lumMod val="75000"/>
                  </a:schemeClr>
                </a:solidFill>
                <a:latin typeface="Mulish" pitchFamily="2" charset="0"/>
                <a:cs typeface="Segoe UI" panose="020B0502040204020203" pitchFamily="34" charset="0"/>
              </a:rPr>
            </a:br>
            <a:r>
              <a:rPr lang="fr-FR" sz="1100" b="0" i="1" dirty="0">
                <a:solidFill>
                  <a:schemeClr val="bg1">
                    <a:lumMod val="50000"/>
                  </a:schemeClr>
                </a:solidFill>
                <a:latin typeface="Mulish" pitchFamily="2" charset="0"/>
                <a:cs typeface="Segoe UI" panose="020B0502040204020203" pitchFamily="34" charset="0"/>
              </a:rPr>
              <a:t>David Miet, Paul Lempérière, Lucas Pouvreau (Villes Vivantes)</a:t>
            </a:r>
            <a:br>
              <a:rPr lang="fr-FR" sz="1100" b="0" i="1" dirty="0">
                <a:solidFill>
                  <a:schemeClr val="bg1">
                    <a:lumMod val="50000"/>
                  </a:schemeClr>
                </a:solidFill>
                <a:latin typeface="Mulish" pitchFamily="2" charset="0"/>
                <a:cs typeface="Segoe UI" panose="020B0502040204020203" pitchFamily="34" charset="0"/>
              </a:rPr>
            </a:br>
            <a:r>
              <a:rPr lang="fr-FR" sz="1100" b="0" i="1" dirty="0">
                <a:solidFill>
                  <a:schemeClr val="bg1">
                    <a:lumMod val="50000"/>
                  </a:schemeClr>
                </a:solidFill>
                <a:latin typeface="Mulish" pitchFamily="2" charset="0"/>
                <a:cs typeface="Segoe UI" panose="020B0502040204020203" pitchFamily="34" charset="0"/>
              </a:rPr>
              <a:t>Xavier Timbeau, Maxime Parodi (OFCE)</a:t>
            </a:r>
            <a:endParaRPr lang="fr-FR" sz="3200" b="1" dirty="0">
              <a:solidFill>
                <a:schemeClr val="bg1">
                  <a:lumMod val="50000"/>
                </a:schemeClr>
              </a:solidFill>
              <a:latin typeface="Mulish" pitchFamily="2" charset="0"/>
              <a:cs typeface="Segoe UI" panose="020B0502040204020203" pitchFamily="34" charset="0"/>
            </a:endParaRP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016AAC9C-067B-9AD0-FED5-22DDD05BE0CB}"/>
              </a:ext>
            </a:extLst>
          </p:cNvPr>
          <p:cNvGrpSpPr/>
          <p:nvPr/>
        </p:nvGrpSpPr>
        <p:grpSpPr>
          <a:xfrm>
            <a:off x="3957094" y="1516195"/>
            <a:ext cx="4012770" cy="717274"/>
            <a:chOff x="4318452" y="1478776"/>
            <a:chExt cx="4012770" cy="717274"/>
          </a:xfrm>
        </p:grpSpPr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96A0EB0E-3700-0027-75C1-CAC97C96F90F}"/>
                </a:ext>
              </a:extLst>
            </p:cNvPr>
            <p:cNvGrpSpPr/>
            <p:nvPr/>
          </p:nvGrpSpPr>
          <p:grpSpPr>
            <a:xfrm>
              <a:off x="4318452" y="1575769"/>
              <a:ext cx="2958747" cy="587375"/>
              <a:chOff x="4735387" y="5548899"/>
              <a:chExt cx="2958747" cy="587375"/>
            </a:xfrm>
          </p:grpSpPr>
          <p:grpSp>
            <p:nvGrpSpPr>
              <p:cNvPr id="5" name="Groupe 4">
                <a:extLst>
                  <a:ext uri="{FF2B5EF4-FFF2-40B4-BE49-F238E27FC236}">
                    <a16:creationId xmlns:a16="http://schemas.microsoft.com/office/drawing/2014/main" id="{192B341D-CC8A-572B-78E6-599AC614EBD3}"/>
                  </a:ext>
                </a:extLst>
              </p:cNvPr>
              <p:cNvGrpSpPr/>
              <p:nvPr/>
            </p:nvGrpSpPr>
            <p:grpSpPr>
              <a:xfrm>
                <a:off x="5789933" y="5638960"/>
                <a:ext cx="689609" cy="420631"/>
                <a:chOff x="0" y="-79677"/>
                <a:chExt cx="689723" cy="421379"/>
              </a:xfrm>
            </p:grpSpPr>
            <p:pic>
              <p:nvPicPr>
                <p:cNvPr id="7" name="Google Shape;22;p26" descr="Description : Description : Description : Nouvelle image">
                  <a:extLst>
                    <a:ext uri="{FF2B5EF4-FFF2-40B4-BE49-F238E27FC236}">
                      <a16:creationId xmlns:a16="http://schemas.microsoft.com/office/drawing/2014/main" id="{BE46B52D-A209-E37D-A8E4-9CE0B87670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44261" y="-79677"/>
                  <a:ext cx="601198" cy="23757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8" name="Image 7">
                  <a:extLst>
                    <a:ext uri="{FF2B5EF4-FFF2-40B4-BE49-F238E27FC236}">
                      <a16:creationId xmlns:a16="http://schemas.microsoft.com/office/drawing/2014/main" id="{91A1933D-A003-F8AA-DBBD-A3DCC8DA5646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0" y="170321"/>
                  <a:ext cx="689723" cy="171381"/>
                </a:xfrm>
                <a:prstGeom prst="rect">
                  <a:avLst/>
                </a:prstGeom>
              </p:spPr>
            </p:pic>
          </p:grpSp>
          <p:pic>
            <p:nvPicPr>
              <p:cNvPr id="6" name="Image 5" descr="Aix Marseille Provence Métropole dévoile son identité ...">
                <a:extLst>
                  <a:ext uri="{FF2B5EF4-FFF2-40B4-BE49-F238E27FC236}">
                    <a16:creationId xmlns:a16="http://schemas.microsoft.com/office/drawing/2014/main" id="{D70A6065-B652-72D8-D473-E4DC2112A96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1006" b="22769"/>
              <a:stretch/>
            </p:blipFill>
            <p:spPr bwMode="auto">
              <a:xfrm>
                <a:off x="6649559" y="5548899"/>
                <a:ext cx="1044575" cy="587375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1030" name="Picture 6" descr="Plus de 35 000 organisations de tous secteurs nous font ...">
                <a:extLst>
                  <a:ext uri="{FF2B5EF4-FFF2-40B4-BE49-F238E27FC236}">
                    <a16:creationId xmlns:a16="http://schemas.microsoft.com/office/drawing/2014/main" id="{8E2599A5-CA8E-43FB-A733-DC200FB12B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4962" b="14962"/>
              <a:stretch/>
            </p:blipFill>
            <p:spPr bwMode="auto">
              <a:xfrm>
                <a:off x="4735387" y="5548899"/>
                <a:ext cx="980712" cy="54979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026" name="Picture 2" descr="France nation verte logo - Publicité et affichage : logos à télécharger -  Dispositif fonds Vert - Édition 2023 - Fonds vert - Finances locales -  Collectivités locales - Actions de l'Etat -">
              <a:extLst>
                <a:ext uri="{FF2B5EF4-FFF2-40B4-BE49-F238E27FC236}">
                  <a16:creationId xmlns:a16="http://schemas.microsoft.com/office/drawing/2014/main" id="{3C902D2D-6B5A-693A-16DB-8F7D534D4E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07460" y="1478776"/>
              <a:ext cx="923762" cy="717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070F7A51-5899-9663-2E3C-B2863353029A}"/>
              </a:ext>
            </a:extLst>
          </p:cNvPr>
          <p:cNvSpPr/>
          <p:nvPr/>
        </p:nvSpPr>
        <p:spPr>
          <a:xfrm>
            <a:off x="0" y="0"/>
            <a:ext cx="12191999" cy="6857999"/>
          </a:xfrm>
          <a:prstGeom prst="roundRect">
            <a:avLst>
              <a:gd name="adj" fmla="val 3126"/>
            </a:avLst>
          </a:prstGeom>
          <a:noFill/>
          <a:ln w="215900">
            <a:solidFill>
              <a:srgbClr val="FF91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7962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9F3EC-9F9F-73B9-2935-6AC26DE97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3162107C-4668-4AF9-7FEA-B2D8DA556B00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Corrélation entre les indicateurs de proximité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5063E1CD-4F86-D6E4-3C83-A67AACB2E073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7F117F1-AD58-2B14-219F-EF0F49A69B0D}"/>
              </a:ext>
            </a:extLst>
          </p:cNvPr>
          <p:cNvSpPr txBox="1"/>
          <p:nvPr/>
        </p:nvSpPr>
        <p:spPr>
          <a:xfrm>
            <a:off x="7100430" y="1128222"/>
            <a:ext cx="45896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La couleur indique la concentration de population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dirty="0">
                <a:latin typeface="Muli Light" panose="02000503040000020004" pitchFamily="2" charset="0"/>
              </a:rPr>
              <a:t>Proximité aux commerces alimentaires et non alimentaire </a:t>
            </a:r>
            <a:r>
              <a:rPr lang="fr-FR" sz="1200" dirty="0" err="1">
                <a:latin typeface="Muli Light" panose="02000503040000020004" pitchFamily="2" charset="0"/>
              </a:rPr>
              <a:t>solnt</a:t>
            </a:r>
            <a:r>
              <a:rPr lang="fr-FR" sz="1200" dirty="0">
                <a:latin typeface="Muli Light" panose="02000503040000020004" pitchFamily="2" charset="0"/>
              </a:rPr>
              <a:t> très corrélés</a:t>
            </a:r>
          </a:p>
          <a:p>
            <a:endParaRPr lang="fr-FR" sz="1200" b="0" i="0" dirty="0">
              <a:effectLst/>
              <a:latin typeface="Muli Light" panose="02000503040000020004" pitchFamily="2" charset="0"/>
            </a:endParaRP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On identifie deux modes d’occupation :</a:t>
            </a:r>
          </a:p>
          <a:p>
            <a:r>
              <a:rPr lang="fr-FR" sz="1200" dirty="0">
                <a:latin typeface="Muli Light" panose="02000503040000020004" pitchFamily="2" charset="0"/>
              </a:rPr>
              <a:t>Un de très grande proximité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dirty="0">
                <a:latin typeface="Muli Light" panose="02000503040000020004" pitchFamily="2" charset="0"/>
              </a:rPr>
              <a:t>Un autre de proximité intermédiaire, un peu plus diffus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dirty="0">
                <a:latin typeface="Muli Light" panose="02000503040000020004" pitchFamily="2" charset="0"/>
              </a:rPr>
              <a:t>Des structures résiduelles mais non nulles de très faible </a:t>
            </a:r>
            <a:r>
              <a:rPr lang="fr-FR" sz="1200" dirty="0" err="1">
                <a:latin typeface="Muli Light" panose="02000503040000020004" pitchFamily="2" charset="0"/>
              </a:rPr>
              <a:t>proiximité</a:t>
            </a:r>
            <a:r>
              <a:rPr lang="fr-FR" sz="1200" dirty="0">
                <a:latin typeface="Muli Light" panose="02000503040000020004" pitchFamily="2" charset="0"/>
              </a:rPr>
              <a:t> aux commerces</a:t>
            </a:r>
          </a:p>
          <a:p>
            <a:endParaRPr lang="fr-FR" sz="1200" b="0" i="0" dirty="0">
              <a:effectLst/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  <a:hlinkClick r:id="rId3"/>
              </a:rPr>
              <a:t>https://xtimbeau.github.io/marseille/commerces.html#fig-corrcomm</a:t>
            </a:r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AEF65DE0-7264-1354-5700-394C19885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6495"/>
            <a:ext cx="6165304" cy="616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095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77FAD-4934-8F08-D397-ACC17D5AD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3B7AD60-1F11-6CFC-AB33-47345A144550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Corrélation entre proximité et densité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70B3A1AA-958B-95B7-EC1A-D1D71BD74033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BA73104-F7BA-CEBC-AE52-FC316669A81D}"/>
              </a:ext>
            </a:extLst>
          </p:cNvPr>
          <p:cNvSpPr txBox="1"/>
          <p:nvPr/>
        </p:nvSpPr>
        <p:spPr>
          <a:xfrm>
            <a:off x="7100430" y="1128222"/>
            <a:ext cx="45896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La couleur indique la concentration de population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dirty="0">
                <a:latin typeface="Muli Light" panose="02000503040000020004" pitchFamily="2" charset="0"/>
              </a:rPr>
              <a:t>Proximité aux commerces alimentaires et densité sont assez corrélés</a:t>
            </a:r>
          </a:p>
          <a:p>
            <a:endParaRPr lang="fr-FR" sz="1200" b="0" i="0" dirty="0">
              <a:effectLst/>
              <a:latin typeface="Muli Light" panose="02000503040000020004" pitchFamily="2" charset="0"/>
            </a:endParaRP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On identifie deux modes d’occupation :</a:t>
            </a:r>
          </a:p>
          <a:p>
            <a:r>
              <a:rPr lang="fr-FR" sz="1200" dirty="0">
                <a:latin typeface="Muli Light" panose="02000503040000020004" pitchFamily="2" charset="0"/>
              </a:rPr>
              <a:t>Un de très grande proximité et de très grande densité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dirty="0">
                <a:latin typeface="Muli Light" panose="02000503040000020004" pitchFamily="2" charset="0"/>
              </a:rPr>
              <a:t>Un autre de densité plus faible, mais de proximité nettement en dessous, plus diffus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dirty="0">
                <a:latin typeface="Muli Light" panose="02000503040000020004" pitchFamily="2" charset="0"/>
              </a:rPr>
              <a:t>Des structures résiduelles mais non nulles de très faible proximité aux commerces et de densité non nulle</a:t>
            </a:r>
          </a:p>
          <a:p>
            <a:endParaRPr lang="fr-FR" sz="1200" b="0" i="0" dirty="0">
              <a:effectLst/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  <a:hlinkClick r:id="rId3"/>
              </a:rPr>
              <a:t>https://xtimbeau.github.io/marseille/commerces.html#fig-denscom</a:t>
            </a:r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73649E3-F570-29B2-FF63-92000455E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6501"/>
            <a:ext cx="6301499" cy="630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195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C5CE71-AC76-0F2A-86DD-815571150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937A55EA-99B2-8EE7-8F41-03694D5D1D2E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Les indicateurs de proximité sont assez proches pour les différentes catégories retenues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C53FC50D-59A2-7AAF-8E14-70596D53737C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2C778AE-8F83-46C5-40BD-7CABBA2E7F40}"/>
              </a:ext>
            </a:extLst>
          </p:cNvPr>
          <p:cNvSpPr txBox="1"/>
          <p:nvPr/>
        </p:nvSpPr>
        <p:spPr>
          <a:xfrm>
            <a:off x="7624483" y="1128222"/>
            <a:ext cx="44513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Répartition de la population en fonction de la proximité aux aménités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Comment calibrer l’indicateur ?</a:t>
            </a: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 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b="0" i="0" dirty="0">
                <a:effectLst/>
                <a:latin typeface="Muli Light" panose="02000503040000020004" pitchFamily="2" charset="0"/>
                <a:hlinkClick r:id="rId3"/>
              </a:rPr>
              <a:t>https://xtimbeau.github.io/marseille/commerces.html#fig-lorenz</a:t>
            </a:r>
            <a:endParaRPr lang="fr-FR" sz="1200" b="0" i="0" dirty="0">
              <a:effectLst/>
              <a:latin typeface="Muli Light" panose="02000503040000020004" pitchFamily="2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F98BBFE-1D04-FC9E-3BAC-C1CBA0FCE9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1621"/>
            <a:ext cx="7624483" cy="638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538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28AD8-C7B7-310A-8E22-0D3272BD9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DDE1DB41-F8DA-6BC8-774D-296052C6BAEC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Les indicateurs de proximité sont assez proches pour les différentes catégories retenues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AA988679-851C-5A04-7450-5CB7A328735F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2E41DB2-6298-4585-0CD5-7D0854B59AC5}"/>
              </a:ext>
            </a:extLst>
          </p:cNvPr>
          <p:cNvSpPr txBox="1"/>
          <p:nvPr/>
        </p:nvSpPr>
        <p:spPr>
          <a:xfrm>
            <a:off x="10265277" y="1128222"/>
            <a:ext cx="18105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L’EMC</a:t>
            </a:r>
            <a:r>
              <a:rPr lang="fr-FR" sz="1200" b="0" i="0" baseline="30000" dirty="0">
                <a:effectLst/>
                <a:latin typeface="Muli Light" panose="02000503040000020004" pitchFamily="2" charset="0"/>
              </a:rPr>
              <a:t>2 </a:t>
            </a:r>
            <a:r>
              <a:rPr lang="fr-FR" sz="1200" b="0" i="0" dirty="0">
                <a:effectLst/>
                <a:latin typeface="Muli Light" panose="02000503040000020004" pitchFamily="2" charset="0"/>
              </a:rPr>
              <a:t>permet de relier proximité et distances parcourues en voiture pour le motif course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Les différents indicateurs sont assez proches et le lien avec la distance est net.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  <a:hlinkClick r:id="rId3"/>
              </a:rPr>
              <a:t>https://xtimbeau.github.io/marseille/commerces.html#fig-emc2alim</a:t>
            </a:r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7425AAA-061D-7940-4761-B22C17B3E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5806"/>
            <a:ext cx="10022880" cy="6113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3628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B8EB6-AFFC-F971-1771-CB0109F4B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11E69C6-3398-DB3B-5D1A-CCD3D0684E1F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Les indicateurs de proximité sont assez proches pour les différentes catégories retenues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90A683A5-0A29-0FEB-C336-2D9745490EFB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3D61EF4-0960-F71F-2223-3E3404ACB019}"/>
              </a:ext>
            </a:extLst>
          </p:cNvPr>
          <p:cNvSpPr txBox="1"/>
          <p:nvPr/>
        </p:nvSpPr>
        <p:spPr>
          <a:xfrm>
            <a:off x="7624483" y="1128222"/>
            <a:ext cx="44513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On estime des modèles de régression en tenant compte des variables de contrôle socio démographiques et en utilisant les déciles de proximité aux aménités, pour les différentes catégories.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A titre de comparaison on ajoute aussi la densité et la densité pondérée.</a:t>
            </a: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 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  <a:hlinkClick r:id="rId3"/>
              </a:rPr>
              <a:t>https://xtimbeau.github.io/marseille/commerces.html#fig-emc2alim</a:t>
            </a:r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4C11745-8F80-2843-80E4-910CA9CE7F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581" r="23769" b="56078"/>
          <a:stretch/>
        </p:blipFill>
        <p:spPr>
          <a:xfrm>
            <a:off x="1021976" y="672349"/>
            <a:ext cx="5167808" cy="301214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CF98623-3483-3940-F296-E8F2EEE6192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807" r="15221" b="56621"/>
          <a:stretch/>
        </p:blipFill>
        <p:spPr>
          <a:xfrm>
            <a:off x="259709" y="3684490"/>
            <a:ext cx="6740080" cy="297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098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493258-0032-3CDD-0511-E5AFFDF83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CA6F7F21-BB8A-969E-C48F-91FFE0B507BF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Les indicateurs de proximité sont assez proches pour les différentes catégories retenues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946B4594-5D60-6C21-1093-5D761C6F8829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BFA2F62-96D3-6BD8-9BDD-A6BE2555E7E1}"/>
              </a:ext>
            </a:extLst>
          </p:cNvPr>
          <p:cNvSpPr txBox="1"/>
          <p:nvPr/>
        </p:nvSpPr>
        <p:spPr>
          <a:xfrm>
            <a:off x="7624483" y="1128222"/>
            <a:ext cx="445133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On estime des modèles de régression en tenant compte des variables de contrôle socio démographiques et en utilisant les déciles de proximité aux aménités, pour les différentes catégories.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A titre de comparaison on ajoute aussi la densité et la densité pondérée.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C’est ce schéma qui permet de caractériser l’indicateur de proximité.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Les cinq premiers déciles de proximité correspondent à une distance parcourue élevée, avec un ratio de 60%. 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On peut se reporter directement au graphique de répartition de la population pour identifier le niveau de l’indicateur.</a:t>
            </a: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 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  <a:hlinkClick r:id="rId3"/>
              </a:rPr>
              <a:t>https://xtimbeau.github.io/marseille/commerces.html#fig-emc2alim</a:t>
            </a:r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0AAC6F1-3D9C-8CE9-DFBC-680422E4D2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581" r="23769" b="56078"/>
          <a:stretch/>
        </p:blipFill>
        <p:spPr>
          <a:xfrm>
            <a:off x="1021976" y="672349"/>
            <a:ext cx="5167808" cy="301214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55C62AC-96BD-686A-43DC-A29DAA4B4B5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807" r="15221" b="56621"/>
          <a:stretch/>
        </p:blipFill>
        <p:spPr>
          <a:xfrm>
            <a:off x="259709" y="3684490"/>
            <a:ext cx="6740080" cy="297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911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AAD2E9-068E-510B-EE81-681761B0CD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73312772-79F9-984F-9CAA-9942DF112B70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Les indicateurs de proximité sont assez proches pour les différentes catégories retenues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B9770484-CC64-DB35-84BA-B9C1EE354A07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DFB20AB-481D-2AEB-34F5-C230D79927C7}"/>
              </a:ext>
            </a:extLst>
          </p:cNvPr>
          <p:cNvSpPr txBox="1"/>
          <p:nvPr/>
        </p:nvSpPr>
        <p:spPr>
          <a:xfrm>
            <a:off x="8808857" y="1128222"/>
            <a:ext cx="326696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On estime des modèles de régression reliant proximité des aménités et densité de population. 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La carte représente les résidus :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En </a:t>
            </a:r>
            <a:r>
              <a:rPr lang="fr-FR" sz="1200" dirty="0">
                <a:solidFill>
                  <a:schemeClr val="accent6"/>
                </a:solidFill>
                <a:latin typeface="Muli Light" panose="02000503040000020004" pitchFamily="2" charset="0"/>
              </a:rPr>
              <a:t>vert 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lorsque les aménités (accessibles en 15m.) sont plus élevées que la « moyenne » par rapport à la densité de population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En </a:t>
            </a:r>
            <a:r>
              <a:rPr lang="fr-FR" sz="1200" dirty="0">
                <a:solidFill>
                  <a:srgbClr val="C00000"/>
                </a:solidFill>
                <a:latin typeface="Muli Light" panose="02000503040000020004" pitchFamily="2" charset="0"/>
              </a:rPr>
              <a:t>rouge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 lorsque les aménités sont moins élevées que la « moyenne » par rapport à la densité de population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  <a:hlinkClick r:id="rId3"/>
              </a:rPr>
              <a:t>https://xtimbeau.github.io/marseille/commerces.html#fig-emc2alim</a:t>
            </a:r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22D42784-3799-6DF2-320F-579993D1C8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8" t="731" r="8500" b="2000"/>
          <a:stretch/>
        </p:blipFill>
        <p:spPr bwMode="auto">
          <a:xfrm>
            <a:off x="0" y="602738"/>
            <a:ext cx="8684731" cy="629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84932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BE8B41-ABFB-0F4A-2E35-5D6686F77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011135FD-9C16-F19A-04B2-677FBBA77F38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Les indicateurs de proximité sont assez proches pour les différentes catégories retenues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82793E-C561-0958-ED06-7D1C97272159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C4EC42E-ED74-FD87-14CF-2F60EB488A88}"/>
              </a:ext>
            </a:extLst>
          </p:cNvPr>
          <p:cNvSpPr txBox="1"/>
          <p:nvPr/>
        </p:nvSpPr>
        <p:spPr>
          <a:xfrm>
            <a:off x="8808857" y="1128222"/>
            <a:ext cx="32669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On peut prendre le point de vue des « commerces » et analyser la population accessible en voiture ou à pied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Il y a un ratio de 1 à 30 entre les deux en moyenne sur le territoire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Les zones « optimales » marche à pied/TC et voiture diffèrent largement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  <a:hlinkClick r:id="rId3"/>
              </a:rPr>
              <a:t>https://xtimbeau.github.io/marseille/commerces.html#densit%C3%A9-invers%C3%A9e</a:t>
            </a:r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B64E2B2C-4525-AAC0-1F68-996F5C5303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" b="8699"/>
          <a:stretch/>
        </p:blipFill>
        <p:spPr bwMode="auto">
          <a:xfrm>
            <a:off x="0" y="-82009"/>
            <a:ext cx="7519277" cy="6940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5674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7C09E-269E-5F74-AC68-90186D28C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B436416C-B2D8-33F9-74A3-91F6CD48FB82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solidFill>
                  <a:schemeClr val="tx1"/>
                </a:solidFill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Les émissions pour le motif commerce sont corrélées au motif professionnel (quotidien)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19629A67-DFF2-9EB0-DB11-535EA3AE890B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7525F16-3BD5-C983-9117-50B6459CA78B}"/>
              </a:ext>
            </a:extLst>
          </p:cNvPr>
          <p:cNvSpPr txBox="1"/>
          <p:nvPr/>
        </p:nvSpPr>
        <p:spPr>
          <a:xfrm>
            <a:off x="8808857" y="1128222"/>
            <a:ext cx="326696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Le coefficient de corrélation est de 56% (relation log-linéaire pondérée) - ce qui indique une corrélation, mais modérée.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Une part importante de la population combine faibles émissions pour les deux motifs (coloration des hexagones)</a:t>
            </a: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La plage de variation des émissions ‘commerces’ est plus étroite, bien que les moyennes soient proches</a:t>
            </a:r>
          </a:p>
          <a:p>
            <a:r>
              <a:rPr lang="fr-FR" sz="1200" i="1" dirty="0">
                <a:latin typeface="Muli Light" panose="02000503040000020004" pitchFamily="2" charset="0"/>
              </a:rPr>
              <a:t>professionnel: 0,31 tCO</a:t>
            </a:r>
            <a:r>
              <a:rPr lang="fr-FR" sz="1200" i="1" baseline="-25000" dirty="0">
                <a:latin typeface="Muli Light" panose="02000503040000020004" pitchFamily="2" charset="0"/>
              </a:rPr>
              <a:t>2</a:t>
            </a:r>
            <a:r>
              <a:rPr lang="fr-FR" sz="1200" i="1" dirty="0">
                <a:latin typeface="Muli Light" panose="02000503040000020004" pitchFamily="2" charset="0"/>
              </a:rPr>
              <a:t>/an</a:t>
            </a:r>
            <a:endParaRPr lang="fr-FR" sz="1200" b="0" i="1" dirty="0">
              <a:effectLst/>
              <a:latin typeface="Muli Light" panose="02000503040000020004" pitchFamily="2" charset="0"/>
            </a:endParaRPr>
          </a:p>
          <a:p>
            <a:r>
              <a:rPr lang="fr-FR" sz="1200" i="1" dirty="0">
                <a:latin typeface="Muli Light" panose="02000503040000020004" pitchFamily="2" charset="0"/>
              </a:rPr>
              <a:t>commerces: 0,34 tCO</a:t>
            </a:r>
            <a:r>
              <a:rPr lang="fr-FR" sz="1200" i="1" baseline="-25000" dirty="0">
                <a:latin typeface="Muli Light" panose="02000503040000020004" pitchFamily="2" charset="0"/>
              </a:rPr>
              <a:t>2</a:t>
            </a:r>
            <a:r>
              <a:rPr lang="fr-FR" sz="1200" i="1" dirty="0">
                <a:latin typeface="Muli Light" panose="02000503040000020004" pitchFamily="2" charset="0"/>
              </a:rPr>
              <a:t>/an</a:t>
            </a:r>
          </a:p>
          <a:p>
            <a:endParaRPr lang="fr-FR" sz="1200" b="0" i="1" dirty="0">
              <a:effectLst/>
              <a:latin typeface="Muli Light" panose="02000503040000020004" pitchFamily="2" charset="0"/>
            </a:endParaRPr>
          </a:p>
          <a:p>
            <a:r>
              <a:rPr lang="fr-FR" sz="1200" dirty="0">
                <a:latin typeface="Muli Light" panose="02000503040000020004" pitchFamily="2" charset="0"/>
              </a:rPr>
              <a:t>La plus grande variance spatiale pour la mobilité professionnelle rend ce motif </a:t>
            </a:r>
            <a:r>
              <a:rPr lang="fr-FR" sz="1200" dirty="0" err="1">
                <a:latin typeface="Muli Light" panose="02000503040000020004" pitchFamily="2" charset="0"/>
              </a:rPr>
              <a:t>p^lus</a:t>
            </a:r>
            <a:r>
              <a:rPr lang="fr-FR" sz="1200" dirty="0">
                <a:latin typeface="Muli Light" panose="02000503040000020004" pitchFamily="2" charset="0"/>
              </a:rPr>
              <a:t> important du point de vue des politiques de réduction du carbone.</a:t>
            </a:r>
            <a:endParaRPr lang="fr-FR" sz="1200" b="0" i="0" dirty="0">
              <a:effectLst/>
              <a:latin typeface="Muli Light" panose="02000503040000020004" pitchFamily="2" charset="0"/>
            </a:endParaRPr>
          </a:p>
          <a:p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dirty="0">
                <a:latin typeface="Muli Light" panose="02000503040000020004" pitchFamily="2" charset="0"/>
              </a:rPr>
              <a:t>NB: il y a un </a:t>
            </a:r>
            <a:r>
              <a:rPr lang="fr-FR" sz="1200" b="0" i="0" dirty="0">
                <a:effectLst/>
                <a:latin typeface="Muli Light" panose="02000503040000020004" pitchFamily="2" charset="0"/>
              </a:rPr>
              <a:t>seuil minimal pour le commerce –</a:t>
            </a:r>
          </a:p>
          <a:p>
            <a:r>
              <a:rPr lang="fr-FR" sz="1200" dirty="0">
                <a:latin typeface="Muli Light" panose="02000503040000020004" pitchFamily="2" charset="0"/>
              </a:rPr>
              <a:t>C’est</a:t>
            </a:r>
            <a:r>
              <a:rPr lang="fr-FR" sz="1200" b="0" i="0" dirty="0">
                <a:effectLst/>
                <a:latin typeface="Muli Light" panose="02000503040000020004" pitchFamily="2" charset="0"/>
              </a:rPr>
              <a:t> en partie lié à la méthode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776CE85-DE53-4336-A400-A522C9F4A6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58"/>
          <a:stretch/>
        </p:blipFill>
        <p:spPr bwMode="auto">
          <a:xfrm>
            <a:off x="0" y="659331"/>
            <a:ext cx="8820771" cy="6198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4952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825194-4AD8-8A79-4470-37A262765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EF78EE9C-FC71-F174-895D-F07E47A7A18B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Emissions commerce et revenus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9E89562E-4A5A-ADF2-7DEB-E5EF11C121BB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4A52750-8094-A873-7B56-FF3D6043455C}"/>
              </a:ext>
            </a:extLst>
          </p:cNvPr>
          <p:cNvSpPr txBox="1"/>
          <p:nvPr/>
        </p:nvSpPr>
        <p:spPr>
          <a:xfrm>
            <a:off x="9124749" y="1128222"/>
            <a:ext cx="2951071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Lien croissant entre émissions et niveau de vie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On retrouve ce qu’on observait sur les mobilités professionnelles ; une caractéristique du territoire AMP : le plus riches cherchent nature, paysage, isolement, les moins riches sont concentrés, avec une résistance à la gentrification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Les zones denses (cercles, losanges (Aix) ou carrés (Marseille) de grande taille) sont en bas du nuage de points 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C968B6D6-AC39-FE04-EDE1-FB99EEEC0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5327"/>
            <a:ext cx="7940842" cy="6352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6180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2F8CE2-F652-FBE0-9058-FD60812B7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F8AAF0A-2EDF-C3EC-1403-2583D764C3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DADD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9F341116-1FA2-5BD8-F703-FA6375408A6E}"/>
              </a:ext>
            </a:extLst>
          </p:cNvPr>
          <p:cNvSpPr/>
          <p:nvPr/>
        </p:nvSpPr>
        <p:spPr>
          <a:xfrm>
            <a:off x="2806701" y="1847556"/>
            <a:ext cx="9067800" cy="4102101"/>
          </a:xfrm>
          <a:prstGeom prst="roundRect">
            <a:avLst>
              <a:gd name="adj" fmla="val 0"/>
            </a:avLst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0" bIns="0" rtlCol="0" anchor="ctr"/>
          <a:lstStyle/>
          <a:p>
            <a:endParaRPr lang="fr-FR" sz="2000" dirty="0">
              <a:solidFill>
                <a:schemeClr val="tx1"/>
              </a:solidFill>
              <a:latin typeface="Mulish" pitchFamily="2" charset="0"/>
              <a:cs typeface="Segoe UI" panose="020B0502040204020203" pitchFamily="34" charset="0"/>
            </a:endParaRPr>
          </a:p>
          <a:p>
            <a:r>
              <a:rPr lang="fr-FR" sz="2000" dirty="0">
                <a:solidFill>
                  <a:schemeClr val="bg1">
                    <a:lumMod val="75000"/>
                  </a:schemeClr>
                </a:solidFill>
                <a:latin typeface="Mulish" pitchFamily="2" charset="0"/>
                <a:cs typeface="Segoe UI" panose="020B0502040204020203" pitchFamily="34" charset="0"/>
              </a:rPr>
              <a:t>1 – L’étude conjointe des processus de </a:t>
            </a:r>
            <a:r>
              <a:rPr lang="fr-FR" sz="2000" dirty="0">
                <a:solidFill>
                  <a:schemeClr val="bg1">
                    <a:lumMod val="75000"/>
                  </a:schemeClr>
                </a:solidFill>
                <a:latin typeface="Mulish" pitchFamily="2" charset="0"/>
              </a:rPr>
              <a:t>densification et de végétalisation : </a:t>
            </a:r>
          </a:p>
          <a:p>
            <a:r>
              <a:rPr lang="fr-FR" sz="2000" i="1" dirty="0">
                <a:solidFill>
                  <a:schemeClr val="bg1">
                    <a:lumMod val="75000"/>
                  </a:schemeClr>
                </a:solidFill>
                <a:latin typeface="Mulish" pitchFamily="2" charset="0"/>
              </a:rPr>
              <a:t>un état de l’art</a:t>
            </a:r>
          </a:p>
          <a:p>
            <a:endParaRPr lang="fr-FR" sz="2000" dirty="0">
              <a:solidFill>
                <a:schemeClr val="bg1">
                  <a:lumMod val="75000"/>
                </a:schemeClr>
              </a:solidFill>
              <a:latin typeface="Mulish" pitchFamily="2" charset="0"/>
              <a:cs typeface="Segoe UI" panose="020B0502040204020203" pitchFamily="34" charset="0"/>
            </a:endParaRPr>
          </a:p>
          <a:p>
            <a:r>
              <a:rPr kumimoji="0" lang="fr-FR" sz="200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Mulish" pitchFamily="2" charset="0"/>
                <a:cs typeface="Segoe UI" panose="020B0502040204020203" pitchFamily="34" charset="0"/>
              </a:rPr>
              <a:t>2 – </a:t>
            </a:r>
            <a:r>
              <a:rPr lang="fr-FR" sz="2000" dirty="0">
                <a:solidFill>
                  <a:schemeClr val="bg1">
                    <a:lumMod val="75000"/>
                  </a:schemeClr>
                </a:solidFill>
                <a:latin typeface="Mulish" pitchFamily="2" charset="0"/>
              </a:rPr>
              <a:t>La couverture végétale des espaces urbains résidentiels d’AMPM : </a:t>
            </a:r>
          </a:p>
          <a:p>
            <a:r>
              <a:rPr lang="fr-FR" sz="2000" i="1" dirty="0">
                <a:solidFill>
                  <a:schemeClr val="bg1">
                    <a:lumMod val="75000"/>
                  </a:schemeClr>
                </a:solidFill>
                <a:latin typeface="Mulish" pitchFamily="2" charset="0"/>
              </a:rPr>
              <a:t>état des lieux et potentiel d’évolution</a:t>
            </a:r>
          </a:p>
          <a:p>
            <a:endParaRPr lang="fr-FR" sz="2000" dirty="0">
              <a:solidFill>
                <a:schemeClr val="tx1"/>
              </a:solidFill>
              <a:latin typeface="Mulish" pitchFamily="2" charset="0"/>
              <a:cs typeface="Segoe UI" panose="020B0502040204020203" pitchFamily="34" charset="0"/>
            </a:endParaRPr>
          </a:p>
          <a:p>
            <a:r>
              <a:rPr lang="fr-FR" sz="2000" dirty="0">
                <a:solidFill>
                  <a:schemeClr val="bg1">
                    <a:lumMod val="75000"/>
                  </a:schemeClr>
                </a:solidFill>
                <a:latin typeface="Mulish" pitchFamily="2" charset="0"/>
                <a:cs typeface="Segoe UI" panose="020B0502040204020203" pitchFamily="34" charset="0"/>
              </a:rPr>
              <a:t>3 – </a:t>
            </a:r>
            <a:r>
              <a:rPr lang="fr-FR" sz="2000" dirty="0">
                <a:solidFill>
                  <a:schemeClr val="bg1">
                    <a:lumMod val="75000"/>
                  </a:schemeClr>
                </a:solidFill>
                <a:latin typeface="Mulish" pitchFamily="2" charset="0"/>
              </a:rPr>
              <a:t>Le potentiel de densification des espaces résidentiels d’AMPM :</a:t>
            </a:r>
          </a:p>
          <a:p>
            <a:r>
              <a:rPr lang="fr-FR" sz="2000" i="1" dirty="0">
                <a:solidFill>
                  <a:schemeClr val="bg1">
                    <a:lumMod val="75000"/>
                  </a:schemeClr>
                </a:solidFill>
                <a:latin typeface="Mulish" pitchFamily="2" charset="0"/>
              </a:rPr>
              <a:t>hypothèses, méthodologie et premiers résultats</a:t>
            </a:r>
          </a:p>
          <a:p>
            <a:endParaRPr lang="fr-FR" sz="2000" dirty="0">
              <a:solidFill>
                <a:schemeClr val="bg1">
                  <a:lumMod val="75000"/>
                </a:schemeClr>
              </a:solidFill>
              <a:latin typeface="Mulish" pitchFamily="2" charset="0"/>
              <a:cs typeface="Segoe UI" panose="020B0502040204020203" pitchFamily="34" charset="0"/>
            </a:endParaRPr>
          </a:p>
          <a:p>
            <a:r>
              <a:rPr lang="fr-FR" sz="2000" dirty="0">
                <a:solidFill>
                  <a:schemeClr val="bg1">
                    <a:lumMod val="75000"/>
                  </a:schemeClr>
                </a:solidFill>
                <a:latin typeface="Mulish" pitchFamily="2" charset="0"/>
              </a:rPr>
              <a:t>4 – Potentiels de densification et de végétalisation : quelles synergies ?</a:t>
            </a:r>
          </a:p>
          <a:p>
            <a:endParaRPr lang="fr-FR" sz="2000" dirty="0">
              <a:solidFill>
                <a:schemeClr val="bg1">
                  <a:lumMod val="75000"/>
                </a:schemeClr>
              </a:solidFill>
              <a:latin typeface="Mulish" pitchFamily="2" charset="0"/>
              <a:cs typeface="Segoe UI" panose="020B0502040204020203" pitchFamily="34" charset="0"/>
            </a:endParaRPr>
          </a:p>
          <a:p>
            <a:r>
              <a:rPr lang="fr-FR" sz="2000" dirty="0">
                <a:solidFill>
                  <a:schemeClr val="tx1"/>
                </a:solidFill>
                <a:highlight>
                  <a:srgbClr val="FF9999"/>
                </a:highlight>
                <a:latin typeface="Mulish" pitchFamily="2" charset="0"/>
              </a:rPr>
              <a:t>5 – La « ville des quinze minutes » approchée par la mobilité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51F05302-DA01-A6D0-67D8-24B01CD0194F}"/>
              </a:ext>
            </a:extLst>
          </p:cNvPr>
          <p:cNvSpPr/>
          <p:nvPr/>
        </p:nvSpPr>
        <p:spPr>
          <a:xfrm>
            <a:off x="1004711" y="1857021"/>
            <a:ext cx="1711494" cy="3093351"/>
          </a:xfrm>
          <a:prstGeom prst="roundRect">
            <a:avLst>
              <a:gd name="adj" fmla="val 17281"/>
            </a:avLst>
          </a:prstGeom>
          <a:solidFill>
            <a:schemeClr val="bg1">
              <a:alpha val="87213"/>
            </a:scheme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Mulish" pitchFamily="2" charset="0"/>
              </a:rPr>
              <a:t>Les tissus urbains et leur évolution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B03156FC-4D7F-14EC-BE59-0CD8B90B5F5E}"/>
              </a:ext>
            </a:extLst>
          </p:cNvPr>
          <p:cNvSpPr/>
          <p:nvPr/>
        </p:nvSpPr>
        <p:spPr>
          <a:xfrm>
            <a:off x="1004710" y="5069827"/>
            <a:ext cx="1711493" cy="1192115"/>
          </a:xfrm>
          <a:prstGeom prst="roundRect">
            <a:avLst/>
          </a:prstGeom>
          <a:solidFill>
            <a:schemeClr val="bg1">
              <a:alpha val="87213"/>
            </a:scheme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Mulish" pitchFamily="2" charset="0"/>
              </a:rPr>
              <a:t>Les mobilités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8858DDF-F588-4BFB-5246-A7390989265E}"/>
              </a:ext>
            </a:extLst>
          </p:cNvPr>
          <p:cNvSpPr txBox="1"/>
          <p:nvPr/>
        </p:nvSpPr>
        <p:spPr>
          <a:xfrm>
            <a:off x="1004711" y="799901"/>
            <a:ext cx="64233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>
                    <a:lumMod val="65000"/>
                  </a:schemeClr>
                </a:solidFill>
                <a:latin typeface="LEMON MILK" pitchFamily="2" charset="77"/>
              </a:rPr>
              <a:t>SOMMAIRE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060D98D8-5AA1-071B-2EE2-9D5F035FFD4C}"/>
              </a:ext>
            </a:extLst>
          </p:cNvPr>
          <p:cNvSpPr/>
          <p:nvPr/>
        </p:nvSpPr>
        <p:spPr>
          <a:xfrm>
            <a:off x="0" y="0"/>
            <a:ext cx="12191999" cy="6857999"/>
          </a:xfrm>
          <a:prstGeom prst="roundRect">
            <a:avLst>
              <a:gd name="adj" fmla="val 3126"/>
            </a:avLst>
          </a:prstGeom>
          <a:noFill/>
          <a:ln w="215900">
            <a:solidFill>
              <a:srgbClr val="FF91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5260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79FA0-C91F-DD1A-79BA-EA4B9C5E0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291678B9-9ECE-1AEB-0B7A-D782B7E5AE86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Emissions commerce et densité de population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7FE0108F-BC73-91B2-D86C-842C95C0BEEF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AACD018-E8E3-5BAB-4020-A2E781BA1670}"/>
              </a:ext>
            </a:extLst>
          </p:cNvPr>
          <p:cNvSpPr txBox="1"/>
          <p:nvPr/>
        </p:nvSpPr>
        <p:spPr>
          <a:xfrm>
            <a:off x="8808857" y="1128222"/>
            <a:ext cx="32669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>
                <a:effectLst/>
                <a:latin typeface="Muli Light" panose="02000503040000020004" pitchFamily="2" charset="0"/>
              </a:rPr>
              <a:t>Lien décroissant entre émission et densité,</a:t>
            </a:r>
          </a:p>
          <a:p>
            <a:r>
              <a:rPr lang="fr-FR" sz="1200">
                <a:solidFill>
                  <a:srgbClr val="343A40"/>
                </a:solidFill>
                <a:latin typeface="Muli Light" panose="02000503040000020004" pitchFamily="2" charset="0"/>
              </a:rPr>
              <a:t>comme attendu</a:t>
            </a:r>
          </a:p>
          <a:p>
            <a:endParaRPr lang="fr-FR" sz="120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>
                <a:solidFill>
                  <a:srgbClr val="343A40"/>
                </a:solidFill>
                <a:latin typeface="Muli Light" panose="02000503040000020004" pitchFamily="2" charset="0"/>
              </a:rPr>
              <a:t>La densité locale n’explique pas tout, cela dépend aussi de l’environnement, comme Marseille et Aix -en-Provence</a:t>
            </a:r>
          </a:p>
          <a:p>
            <a:endParaRPr lang="fr-FR" sz="120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endParaRPr lang="fr-FR" sz="120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F36C277D-579E-E3F8-6AEC-F9D58FFE4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497627"/>
            <a:ext cx="7950468" cy="6360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42065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E0A09-AA60-2522-C1E1-680E49068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5000FE73-82AE-DA53-74D8-F547D2D43064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Principales conclusions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1C4D4C39-7F7D-4810-A227-39BAE3444161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319227A-6847-1290-BB3E-8F851F14D147}"/>
              </a:ext>
            </a:extLst>
          </p:cNvPr>
          <p:cNvSpPr txBox="1"/>
          <p:nvPr/>
        </p:nvSpPr>
        <p:spPr>
          <a:xfrm>
            <a:off x="352075" y="1103397"/>
            <a:ext cx="825886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fr-FR" sz="1600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L’indicateur de proximité fonctionne bien et donne un résultat cohérent. On peut produire une projection spatiale convaincante.</a:t>
            </a:r>
          </a:p>
          <a:p>
            <a:pPr marL="228600" indent="-228600">
              <a:buFont typeface="+mj-lt"/>
              <a:buAutoNum type="arabicPeriod"/>
            </a:pPr>
            <a:endParaRPr lang="fr-FR" sz="16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fr-FR" sz="1600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La méthode aboutit à une </a:t>
            </a:r>
            <a:r>
              <a:rPr lang="fr-FR" sz="1600" b="1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estimation très proche </a:t>
            </a:r>
            <a:r>
              <a:rPr lang="fr-FR" sz="1600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de l’EMP2019 pour le motif course (~1500 km/an)</a:t>
            </a:r>
          </a:p>
          <a:p>
            <a:pPr marL="228600" indent="-228600">
              <a:buFont typeface="+mj-lt"/>
              <a:buAutoNum type="arabicPeriod"/>
            </a:pPr>
            <a:endParaRPr lang="fr-FR" sz="16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fr-FR" sz="1600" dirty="0">
                <a:solidFill>
                  <a:srgbClr val="343A40"/>
                </a:solidFill>
                <a:latin typeface="Muli Light" panose="02000503040000020004" pitchFamily="2" charset="0"/>
              </a:rPr>
              <a:t>Les indicateurs de proximité délivrent une information très similaire d’un indicateur à l’autre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343A40"/>
                </a:solidFill>
                <a:latin typeface="Muli Light" panose="02000503040000020004" pitchFamily="2" charset="0"/>
              </a:rPr>
              <a:t>Ce qui ne plaide pas pour un raffinement de la liste des commerces pris en compte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343A40"/>
                </a:solidFill>
                <a:latin typeface="Muli Light" panose="02000503040000020004" pitchFamily="2" charset="0"/>
              </a:rPr>
              <a:t>Peut différer en fonction de la paramétrisation de l’indicateur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343A40"/>
                </a:solidFill>
                <a:latin typeface="Muli Light" panose="02000503040000020004" pitchFamily="2" charset="0"/>
              </a:rPr>
              <a:t>Mais la calibration « ramène » ensuite vers la même interprétation</a:t>
            </a:r>
          </a:p>
          <a:p>
            <a:pPr marL="228600" indent="-228600">
              <a:buFont typeface="+mj-lt"/>
              <a:buAutoNum type="arabicPeriod"/>
            </a:pPr>
            <a:endParaRPr lang="fr-FR" sz="16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fr-FR" sz="1600" dirty="0">
                <a:solidFill>
                  <a:srgbClr val="343A40"/>
                </a:solidFill>
                <a:latin typeface="Muli Light" panose="02000503040000020004" pitchFamily="2" charset="0"/>
              </a:rPr>
              <a:t>La dimension socio démographique n’est pas négligeable dans l’analyse</a:t>
            </a:r>
          </a:p>
          <a:p>
            <a:pPr marL="228600" indent="-228600">
              <a:buFont typeface="+mj-lt"/>
              <a:buAutoNum type="arabicPeriod"/>
            </a:pPr>
            <a:endParaRPr lang="fr-FR" sz="1600" i="0" dirty="0">
              <a:effectLst/>
              <a:latin typeface="Muli Light" panose="02000503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246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54300-A78F-223C-993C-DFD2B4902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C94A2BC2-6F94-9999-12D9-8F92E5EBAC22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Le CO2 pour le motif « course »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9B9A7504-D065-BB74-97E9-87F650C14110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5691A33-A167-9806-A921-5F8CE84442D2}"/>
              </a:ext>
            </a:extLst>
          </p:cNvPr>
          <p:cNvSpPr txBox="1"/>
          <p:nvPr/>
        </p:nvSpPr>
        <p:spPr>
          <a:xfrm>
            <a:off x="7100430" y="1128222"/>
            <a:ext cx="45896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Avec les données du recensement (mobilité professionnelle)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</a:t>
            </a:r>
            <a:r>
              <a:rPr lang="fr-FR" sz="1200" b="0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es comportements des ménages issus de l’EMP 2019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Une modélisation (MEAPS),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Nous avons construit cette carte des émissions de CO</a:t>
            </a:r>
            <a:r>
              <a:rPr lang="fr-FR" sz="1200" baseline="-25000" dirty="0">
                <a:solidFill>
                  <a:srgbClr val="343A40"/>
                </a:solidFill>
                <a:latin typeface="Muli Light" panose="02000503040000020004" pitchFamily="2" charset="0"/>
              </a:rPr>
              <a:t>2 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par adulte par an pour le territoire de la métropole d’AMP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Comment construire la même pour le motif « course », en tenant compte des aménités et de leur localisation ?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La moyenne par actif est de 0,86 tCO</a:t>
            </a:r>
            <a:r>
              <a:rPr lang="fr-FR" sz="1200" baseline="-25000" dirty="0">
                <a:solidFill>
                  <a:srgbClr val="343A40"/>
                </a:solidFill>
                <a:latin typeface="Muli Light" panose="02000503040000020004" pitchFamily="2" charset="0"/>
              </a:rPr>
              <a:t>2 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par an ; 0,31 tCO</a:t>
            </a:r>
            <a:r>
              <a:rPr lang="fr-FR" sz="1200" baseline="-25000" dirty="0">
                <a:solidFill>
                  <a:srgbClr val="343A40"/>
                </a:solidFill>
                <a:latin typeface="Muli Light" panose="02000503040000020004" pitchFamily="2" charset="0"/>
              </a:rPr>
              <a:t>2 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par individu</a:t>
            </a:r>
            <a:endParaRPr lang="fr-FR" sz="1200" baseline="-250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  <a:hlinkClick r:id="rId3"/>
              </a:rPr>
              <a:t>https://xtimbeau.github.io/marseille/trajets.html#fig-carteco2r</a:t>
            </a:r>
            <a:endParaRPr lang="fr-FR" sz="1200" b="0" i="0" dirty="0">
              <a:effectLst/>
              <a:latin typeface="Muli Light" panose="02000503040000020004" pitchFamily="2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57D6E0A-4441-0E45-19DC-036BB8F125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9" b="4686"/>
          <a:stretch/>
        </p:blipFill>
        <p:spPr bwMode="auto">
          <a:xfrm>
            <a:off x="-1" y="506335"/>
            <a:ext cx="7042121" cy="6349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3895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B1DA0BC-071F-29B1-2919-196C39118C54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L’enquête mobilité des personnes 2019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96C9ABD-8119-B9CD-9AB6-5222B97C8535}"/>
              </a:ext>
            </a:extLst>
          </p:cNvPr>
          <p:cNvSpPr txBox="1"/>
          <p:nvPr/>
        </p:nvSpPr>
        <p:spPr>
          <a:xfrm>
            <a:off x="7100430" y="1128222"/>
            <a:ext cx="45896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L’EMP 2019 permet de construire ce tableau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Les km en voiture pour le travail pèsent une petite moitié des km totaux quotidiens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Le motif course représente 15%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Avec une variabilité spatiale assez élevée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dirty="0">
                <a:hlinkClick r:id="rId2"/>
              </a:rPr>
              <a:t>https://xtimbeau.github.io/marseille/commerces.html#tbl-emp</a:t>
            </a:r>
            <a:endParaRPr lang="fr-FR" sz="1200" dirty="0"/>
          </a:p>
          <a:p>
            <a:endParaRPr lang="fr-FR" sz="1200" b="0" i="0" dirty="0">
              <a:effectLst/>
              <a:latin typeface="Muli Light" panose="02000503040000020004" pitchFamily="2" charset="0"/>
            </a:endParaRPr>
          </a:p>
          <a:p>
            <a:r>
              <a:rPr lang="fr-FR" sz="1200" dirty="0">
                <a:latin typeface="Muli Light" panose="02000503040000020004" pitchFamily="2" charset="0"/>
              </a:rPr>
              <a:t>Mais ce tableau ne vaut pas pour Marseille spécifiquement (agglomérations de plus de 700k en moyenne) et ne nous dit rien sur la répartition spatiale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B13E7BD8-99F0-A8A2-6932-E3AEA94CC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4" y="541843"/>
            <a:ext cx="4839557" cy="616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152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868BE-2492-0CDE-B7A6-2CF4E55F2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65F1FBF-33C7-1E60-77DE-2401B72F9615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Démarche : proximité des commerces et lien avec les distances parcourues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04835CA6-DC63-B0B6-9438-7359812F0368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622A977-D4F1-CBD6-1C6D-DB747ACA90CB}"/>
              </a:ext>
            </a:extLst>
          </p:cNvPr>
          <p:cNvSpPr txBox="1"/>
          <p:nvPr/>
        </p:nvSpPr>
        <p:spPr>
          <a:xfrm>
            <a:off x="352075" y="1103397"/>
            <a:ext cx="82588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A</a:t>
            </a:r>
            <a:r>
              <a:rPr lang="fr-FR" sz="1200" b="0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 On construit un indicateur de proximité des commerces pour chaque lieu de résidence :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A partir d’isochrones 15 minutes à pied ou en transport en commun (Aller)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En répertoriant à l’intérieur de l’isochrone l’ensemble des commerces accessibles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En calculant un indicateur qui prend en compte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La diversité des commerces (telle qu’approchée par les code NAF)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Le nombre de commerces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La surface de chacun de ces commerces</a:t>
            </a:r>
          </a:p>
          <a:p>
            <a:endParaRPr lang="fr-FR" sz="1200" b="0" i="0" dirty="0">
              <a:effectLst/>
              <a:latin typeface="Muli Light" panose="02000503040000020004" pitchFamily="2" charset="0"/>
            </a:endParaRPr>
          </a:p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26 000 carreaux de résidences, 56 000 commerces considérés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5BCA5EB-DBFD-C2C3-BAEE-9AB26D5BAD50}"/>
              </a:ext>
            </a:extLst>
          </p:cNvPr>
          <p:cNvSpPr txBox="1"/>
          <p:nvPr/>
        </p:nvSpPr>
        <p:spPr>
          <a:xfrm>
            <a:off x="352075" y="3318323"/>
            <a:ext cx="82588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B 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On utilise l’Enquête Certifiée CEREMA (EMC</a:t>
            </a:r>
            <a:r>
              <a:rPr lang="fr-FR" sz="1200" baseline="30000" dirty="0">
                <a:solidFill>
                  <a:srgbClr val="343A40"/>
                </a:solidFill>
                <a:latin typeface="Muli Light" panose="02000503040000020004" pitchFamily="2" charset="0"/>
              </a:rPr>
              <a:t>2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) </a:t>
            </a:r>
            <a:r>
              <a:rPr lang="fr-FR" sz="1200" b="1" dirty="0">
                <a:solidFill>
                  <a:srgbClr val="343A40"/>
                </a:solidFill>
                <a:latin typeface="Muli Light" panose="02000503040000020004" pitchFamily="2" charset="0"/>
              </a:rPr>
              <a:t> </a:t>
            </a:r>
            <a:endParaRPr lang="fr-FR" sz="1200" b="1" i="0" dirty="0">
              <a:solidFill>
                <a:srgbClr val="343A40"/>
              </a:solidFill>
              <a:effectLst/>
              <a:latin typeface="Muli Light" panose="02000503040000020004" pitchFamily="2" charset="0"/>
            </a:endParaRP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En « injectant » l’indicateur de proximité dans les zones de résidence de l’EMC</a:t>
            </a:r>
            <a:r>
              <a:rPr lang="fr-FR" sz="1200" baseline="30000" dirty="0">
                <a:solidFill>
                  <a:srgbClr val="343A40"/>
                </a:solidFill>
                <a:latin typeface="Muli Light" panose="02000503040000020004" pitchFamily="2" charset="0"/>
              </a:rPr>
              <a:t>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En reliant les distances parcourues et la fréquence des déplacements pour le motif course à la proximité (et à des contrôles socio démographiques)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En projetant au niveau du carreau, en utilisant les données carroyées de l’INSEE pour chacune des catégories de ménages identifiées plus haut</a:t>
            </a:r>
            <a:endParaRPr lang="fr-FR" sz="1200" b="0" i="0" dirty="0">
              <a:effectLst/>
              <a:latin typeface="Muli Light" panose="02000503040000020004" pitchFamily="2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3BE3B75-6F10-BFCB-A170-182AC8C6B51D}"/>
              </a:ext>
            </a:extLst>
          </p:cNvPr>
          <p:cNvSpPr txBox="1"/>
          <p:nvPr/>
        </p:nvSpPr>
        <p:spPr>
          <a:xfrm>
            <a:off x="352074" y="4979252"/>
            <a:ext cx="82588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C 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On calibre ainsi l’indicateur de proximité par l’EMC</a:t>
            </a:r>
            <a:r>
              <a:rPr lang="fr-FR" sz="1200" baseline="30000" dirty="0">
                <a:solidFill>
                  <a:srgbClr val="343A40"/>
                </a:solidFill>
                <a:latin typeface="Muli Light" panose="02000503040000020004" pitchFamily="2" charset="0"/>
              </a:rPr>
              <a:t>2</a:t>
            </a:r>
            <a:endParaRPr lang="fr-FR" sz="1200" b="1" i="0" baseline="30000" dirty="0">
              <a:solidFill>
                <a:srgbClr val="343A40"/>
              </a:solidFill>
              <a:effectLst/>
              <a:latin typeface="Muli Light" panose="02000503040000020004" pitchFamily="2" charset="0"/>
            </a:endParaRP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On approche la Ville du Quart d’heure par cette méthode en utilisant les comportements issus de l’EMC</a:t>
            </a:r>
            <a:r>
              <a:rPr lang="fr-FR" sz="1200" baseline="30000" dirty="0">
                <a:solidFill>
                  <a:srgbClr val="343A40"/>
                </a:solidFill>
                <a:latin typeface="Muli Light" panose="02000503040000020004" pitchFamily="2" charset="0"/>
              </a:rPr>
              <a:t>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On localise le déficit ou l’excès de commerce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On pourra identifier les zones attractives pour la voit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On peut dupliquer cette méthode pour les autres motifs</a:t>
            </a:r>
            <a:endParaRPr lang="fr-FR" sz="1200" b="0" i="0" dirty="0">
              <a:effectLst/>
              <a:latin typeface="Muli Light" panose="02000503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821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3B320-B9F3-0C92-F294-B28113F06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749DE1F-5B56-1D5F-352B-18C2A255B8CF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Le résultat : CO2 pour le motif course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E116BE83-7E6B-F056-8B3F-41E3D3CC0912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39F157E-175B-05D9-3302-4D6FA741D8C1}"/>
              </a:ext>
            </a:extLst>
          </p:cNvPr>
          <p:cNvSpPr txBox="1"/>
          <p:nvPr/>
        </p:nvSpPr>
        <p:spPr>
          <a:xfrm>
            <a:off x="7100430" y="1128222"/>
            <a:ext cx="458962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Avec les données de l’EMC</a:t>
            </a:r>
            <a:r>
              <a:rPr lang="fr-FR" sz="1200" b="0" i="0" baseline="3000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Les localisations des aménités</a:t>
            </a:r>
            <a:endParaRPr lang="fr-FR" sz="1200" b="0" i="0" dirty="0">
              <a:solidFill>
                <a:srgbClr val="343A40"/>
              </a:solidFill>
              <a:effectLst/>
              <a:latin typeface="Muli Light" panose="0200050304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Nous avons construit cette carte des émissions de CO</a:t>
            </a:r>
            <a:r>
              <a:rPr lang="fr-FR" sz="1200" baseline="-25000" dirty="0">
                <a:solidFill>
                  <a:srgbClr val="343A40"/>
                </a:solidFill>
                <a:latin typeface="Muli Light" panose="02000503040000020004" pitchFamily="2" charset="0"/>
              </a:rPr>
              <a:t>2 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par adulte par an pour le territoire de la métropole d’AMP pour le motif course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La moyenne par individu est de 0,34 tCO</a:t>
            </a:r>
            <a:r>
              <a:rPr lang="fr-FR" sz="1200" baseline="-25000" dirty="0">
                <a:solidFill>
                  <a:srgbClr val="343A40"/>
                </a:solidFill>
                <a:latin typeface="Muli Light" panose="02000503040000020004" pitchFamily="2" charset="0"/>
              </a:rPr>
              <a:t>2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/an</a:t>
            </a: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(0,31tCO</a:t>
            </a:r>
            <a:r>
              <a:rPr lang="fr-FR" sz="1200" baseline="-25000" dirty="0">
                <a:solidFill>
                  <a:srgbClr val="343A40"/>
                </a:solidFill>
                <a:latin typeface="Muli Light" panose="02000503040000020004" pitchFamily="2" charset="0"/>
              </a:rPr>
              <a:t>2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/an pour le motif professionnel)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b="0" i="0" dirty="0">
                <a:effectLst/>
                <a:latin typeface="Muli Light" panose="02000503040000020004" pitchFamily="2" charset="0"/>
                <a:hlinkClick r:id="rId3"/>
              </a:rPr>
              <a:t>https://xtimbeau.github.io/marseille/commerces.html#fig-proj</a:t>
            </a:r>
            <a:endParaRPr lang="fr-FR" sz="1200" b="0" i="0" dirty="0">
              <a:effectLst/>
              <a:latin typeface="Muli Light" panose="02000503040000020004" pitchFamily="2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90ACFDB-F8D7-10A2-B9BA-84A86EFCF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0922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0100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6DCDE-0C4F-8923-CC1D-BD761AD77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91E57474-7D6C-45D4-6C56-61FA5704AE17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Dans le détail: l’indicateur de proximité aux commerces alimentaires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C3B37D6E-2097-B5E4-A73C-C5763F62C492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76E0E3E-25CF-0073-C3E4-A99862AF676B}"/>
              </a:ext>
            </a:extLst>
          </p:cNvPr>
          <p:cNvSpPr txBox="1"/>
          <p:nvPr/>
        </p:nvSpPr>
        <p:spPr>
          <a:xfrm>
            <a:off x="7100430" y="1128222"/>
            <a:ext cx="45896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Avec les données de l’EMC</a:t>
            </a:r>
            <a:r>
              <a:rPr lang="fr-FR" sz="1200" b="0" i="0" baseline="30000" dirty="0">
                <a:solidFill>
                  <a:srgbClr val="343A40"/>
                </a:solidFill>
                <a:effectLst/>
                <a:latin typeface="Muli Light" panose="02000503040000020004" pitchFamily="2" charset="0"/>
              </a:rPr>
              <a:t>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Les localisations des aménités</a:t>
            </a:r>
            <a:endParaRPr lang="fr-FR" sz="1200" b="0" i="0" dirty="0">
              <a:solidFill>
                <a:srgbClr val="343A40"/>
              </a:solidFill>
              <a:effectLst/>
              <a:latin typeface="Muli Light" panose="0200050304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Nous avons construit cette carte des émissions de CO</a:t>
            </a:r>
            <a:r>
              <a:rPr lang="fr-FR" sz="1200" baseline="-25000" dirty="0">
                <a:solidFill>
                  <a:srgbClr val="343A40"/>
                </a:solidFill>
                <a:latin typeface="Muli Light" panose="02000503040000020004" pitchFamily="2" charset="0"/>
              </a:rPr>
              <a:t>2 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par adulte par an pour le territoire de la métropole d’AMP pour le motif course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La moyenne par individu est de 0,34 tCO</a:t>
            </a:r>
            <a:r>
              <a:rPr lang="fr-FR" sz="1200" baseline="-25000" dirty="0">
                <a:solidFill>
                  <a:srgbClr val="343A40"/>
                </a:solidFill>
                <a:latin typeface="Muli Light" panose="02000503040000020004" pitchFamily="2" charset="0"/>
              </a:rPr>
              <a:t>2</a:t>
            </a:r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/an</a:t>
            </a:r>
          </a:p>
          <a:p>
            <a:endParaRPr lang="fr-FR" sz="1200" dirty="0">
              <a:solidFill>
                <a:srgbClr val="343A40"/>
              </a:solidFill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b="0" i="0" dirty="0">
                <a:effectLst/>
                <a:latin typeface="Muli Light" panose="02000503040000020004" pitchFamily="2" charset="0"/>
                <a:hlinkClick r:id="rId3"/>
              </a:rPr>
              <a:t>https://xtimbeau.github.io/marseille/commerces.html#fig-proj</a:t>
            </a:r>
            <a:endParaRPr lang="fr-FR" sz="1200" b="0" i="0" dirty="0">
              <a:effectLst/>
              <a:latin typeface="Muli Light" panose="02000503040000020004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BD00CA4-983A-58E1-E4AD-2085F4608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2761" y="549239"/>
            <a:ext cx="6308761" cy="630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9838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DC645A-B74A-C28C-9BFA-09C18E137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AE2480D6-5805-D7BF-DA05-8DBC8185F2B7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Dans le détail: l’indicateur de proximité aux commerces alimentaires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0F75D0-A42E-051B-D945-07D3ED5A63F1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F86FB9D-196A-15EC-273F-B625E2ADD280}"/>
              </a:ext>
            </a:extLst>
          </p:cNvPr>
          <p:cNvSpPr txBox="1"/>
          <p:nvPr/>
        </p:nvSpPr>
        <p:spPr>
          <a:xfrm>
            <a:off x="7100430" y="1128222"/>
            <a:ext cx="45896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7 « espèces » de commerces alimentaires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fr-FR" sz="1200" b="0" i="0" dirty="0">
                <a:effectLst/>
                <a:latin typeface="Muli Light" panose="02000503040000020004" pitchFamily="2" charset="0"/>
              </a:rPr>
              <a:t>Dont les super et hyper marchés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fr-FR" sz="1200" b="0" i="0" dirty="0">
                <a:effectLst/>
                <a:latin typeface="Muli Light" panose="02000503040000020004" pitchFamily="2" charset="0"/>
              </a:rPr>
              <a:t>Une grande densité dans les centre ville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fr-FR" sz="1200" dirty="0"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b="0" i="0" dirty="0">
                <a:effectLst/>
                <a:latin typeface="Muli Light" panose="02000503040000020004" pitchFamily="2" charset="0"/>
                <a:hlinkClick r:id="rId3"/>
              </a:rPr>
              <a:t>https://xtimbeau.github.io/marseille/commerces.html#fig-surfeq_map</a:t>
            </a:r>
            <a:endParaRPr lang="fr-FR" sz="1200" b="0" i="0" dirty="0">
              <a:effectLst/>
              <a:latin typeface="Muli Light" panose="02000503040000020004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D47CEA1-5B14-D987-E909-6F0CA4863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2761" y="549239"/>
            <a:ext cx="6308761" cy="630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4032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EFD14E-D35A-C2E9-BAEE-AD5CCF074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B792968C-9D63-7EC6-E461-128CF862A405}"/>
              </a:ext>
            </a:extLst>
          </p:cNvPr>
          <p:cNvSpPr txBox="1"/>
          <p:nvPr/>
        </p:nvSpPr>
        <p:spPr>
          <a:xfrm>
            <a:off x="167344" y="149129"/>
            <a:ext cx="116472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highlight>
                  <a:srgbClr val="FFDADD"/>
                </a:highlight>
                <a:latin typeface="Mulish" pitchFamily="2" charset="0"/>
                <a:cs typeface="Segoe UI" panose="020B0502040204020203" pitchFamily="34" charset="0"/>
              </a:rPr>
              <a:t>Dans le détail: l’indicateur de proximité à la santé humaine</a:t>
            </a:r>
            <a:endParaRPr lang="fr-FR" sz="2000" dirty="0">
              <a:solidFill>
                <a:schemeClr val="tx1"/>
              </a:solidFill>
              <a:highlight>
                <a:srgbClr val="FF9197"/>
              </a:highlight>
              <a:latin typeface="Mulish" pitchFamily="2" charset="0"/>
              <a:cs typeface="Segoe UI" panose="020B05020402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582CD099-D03A-7D74-2210-C1AA4C50860C}"/>
              </a:ext>
            </a:extLst>
          </p:cNvPr>
          <p:cNvSpPr txBox="1"/>
          <p:nvPr/>
        </p:nvSpPr>
        <p:spPr>
          <a:xfrm>
            <a:off x="167344" y="549239"/>
            <a:ext cx="1847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000" dirty="0">
              <a:latin typeface="Mulish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0FE01D0-DF11-E802-7484-EB2531B6FCCF}"/>
              </a:ext>
            </a:extLst>
          </p:cNvPr>
          <p:cNvSpPr txBox="1"/>
          <p:nvPr/>
        </p:nvSpPr>
        <p:spPr>
          <a:xfrm>
            <a:off x="7100430" y="1128222"/>
            <a:ext cx="45896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0" i="0" dirty="0">
                <a:effectLst/>
                <a:latin typeface="Muli Light" panose="02000503040000020004" pitchFamily="2" charset="0"/>
              </a:rPr>
              <a:t>44 « espèces » de santé humaine (dentistes, généralistes, spécialistes)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fr-FR" sz="1200" b="0" i="0" dirty="0">
                <a:effectLst/>
                <a:latin typeface="Muli Light" panose="02000503040000020004" pitchFamily="2" charset="0"/>
              </a:rPr>
              <a:t>Hors hôpitaux</a:t>
            </a:r>
          </a:p>
          <a:p>
            <a:endParaRPr lang="fr-FR" sz="1200" b="0" i="0" dirty="0">
              <a:effectLst/>
              <a:latin typeface="Muli Light" panose="02000503040000020004" pitchFamily="2" charset="0"/>
            </a:endParaRPr>
          </a:p>
          <a:p>
            <a:r>
              <a:rPr lang="fr-FR" sz="1200" dirty="0">
                <a:solidFill>
                  <a:srgbClr val="343A40"/>
                </a:solidFill>
                <a:latin typeface="Muli Light" panose="02000503040000020004" pitchFamily="2" charset="0"/>
              </a:rPr>
              <a:t>Sources, explications et données :</a:t>
            </a:r>
          </a:p>
          <a:p>
            <a:r>
              <a:rPr lang="fr-FR" sz="1200" b="0" i="0" dirty="0">
                <a:effectLst/>
                <a:latin typeface="Muli Light" panose="02000503040000020004" pitchFamily="2" charset="0"/>
                <a:hlinkClick r:id="rId3"/>
              </a:rPr>
              <a:t>https://xtimbeau.github.io/marseille/commerces.html#fig-surfeq_map</a:t>
            </a:r>
            <a:endParaRPr lang="fr-FR" sz="1200" b="0" i="0" dirty="0">
              <a:effectLst/>
              <a:latin typeface="Muli Light" panose="02000503040000020004" pitchFamily="2" charset="0"/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7FE77B1F-EEA9-6B6D-1D34-2C7D09F1F3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9716" y="549238"/>
            <a:ext cx="6308761" cy="630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22869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17440</TotalTime>
  <Words>1847</Words>
  <Application>Microsoft Office PowerPoint</Application>
  <PresentationFormat>Grand écran</PresentationFormat>
  <Paragraphs>235</Paragraphs>
  <Slides>21</Slides>
  <Notes>19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LEMON MILK</vt:lpstr>
      <vt:lpstr>Muli</vt:lpstr>
      <vt:lpstr>Muli Light</vt:lpstr>
      <vt:lpstr>Mulish</vt:lpstr>
      <vt:lpstr>Thème Office</vt:lpstr>
      <vt:lpstr>   Mettre l’intensification urbaine au service des transitions d’Aix-Marseille-Provence Modéliser, scénariser et mesurer l’impact de l’évolution des densités bâties et d’usage    COPIL n°2 du 12 décembre 2024  David Miet, Paul Lempérière, Lucas Pouvreau (Villes Vivantes) Xavier Timbeau, Maxime Parodi (OFCE)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VillesVivantes</dc:creator>
  <cp:lastModifiedBy>Xavier TIMBEAU</cp:lastModifiedBy>
  <cp:revision>289</cp:revision>
  <dcterms:created xsi:type="dcterms:W3CDTF">2024-11-12T15:33:43Z</dcterms:created>
  <dcterms:modified xsi:type="dcterms:W3CDTF">2025-02-04T14:41:06Z</dcterms:modified>
</cp:coreProperties>
</file>

<file path=docProps/thumbnail.jpeg>
</file>